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8" r:id="rId10"/>
    <p:sldId id="265" r:id="rId11"/>
    <p:sldId id="263"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37A57-1884-4FEA-B379-8C096DF35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460150-513B-7898-5CDD-9ADCDAA11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BE757C-FC79-0B94-5196-16D620DACFFC}"/>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5" name="Footer Placeholder 4">
            <a:extLst>
              <a:ext uri="{FF2B5EF4-FFF2-40B4-BE49-F238E27FC236}">
                <a16:creationId xmlns:a16="http://schemas.microsoft.com/office/drawing/2014/main" id="{E6D17DAC-9F00-DE4B-A3D5-095420E7F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47D2B-B5AA-3F7E-CBFD-F8C59F7F6C58}"/>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27742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634D-F604-42EC-3B99-E2CFDC7EF4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565AE5-88C5-F2C2-333E-827D92F56B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79BB7-CBFE-C4AB-1CCB-C43AC7F95F07}"/>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5" name="Footer Placeholder 4">
            <a:extLst>
              <a:ext uri="{FF2B5EF4-FFF2-40B4-BE49-F238E27FC236}">
                <a16:creationId xmlns:a16="http://schemas.microsoft.com/office/drawing/2014/main" id="{6690E595-ECF4-49DE-9E64-2B27F82D8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6AA83-EA4B-8172-62F6-98C9F29675CF}"/>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42799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5BE25-BBEF-7113-AE6F-A11397E42D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E1B3EF-12E6-E792-CA6F-E0E098B4DA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C3E2D-EEE7-1727-9F3E-8DED6DEA3789}"/>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5" name="Footer Placeholder 4">
            <a:extLst>
              <a:ext uri="{FF2B5EF4-FFF2-40B4-BE49-F238E27FC236}">
                <a16:creationId xmlns:a16="http://schemas.microsoft.com/office/drawing/2014/main" id="{15B65F95-25D2-F61B-7670-DDE0C6248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DAA17-0E74-1095-3E96-A122FFAC4E68}"/>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266392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9D11-9F22-A836-BC05-51283C73F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EC01C-30F4-DB4D-7E61-C1931AA56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335F2-DDDE-A876-57BE-2F680963E670}"/>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5" name="Footer Placeholder 4">
            <a:extLst>
              <a:ext uri="{FF2B5EF4-FFF2-40B4-BE49-F238E27FC236}">
                <a16:creationId xmlns:a16="http://schemas.microsoft.com/office/drawing/2014/main" id="{09C04FA4-2016-89C2-F9E1-F44E1033C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FDDA7-1FBF-63D1-38AA-15DED473229B}"/>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269552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BA19-959A-4A4B-A3EC-876A025FFC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B327FA-CA22-DA31-442B-0A36B2BBA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65439-AC2C-3D09-0215-A512F1E90F16}"/>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5" name="Footer Placeholder 4">
            <a:extLst>
              <a:ext uri="{FF2B5EF4-FFF2-40B4-BE49-F238E27FC236}">
                <a16:creationId xmlns:a16="http://schemas.microsoft.com/office/drawing/2014/main" id="{710E61B8-1CC8-A9BF-1772-2DB50E2A7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4E568-4A1E-DE7B-B66F-EEE4370D0B23}"/>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332858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9DB7-7181-915D-4F1B-03C2AE05A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105853-EAF2-2AF4-17F3-D6E5B52D8D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4FD24-5414-D45D-313E-AE36D2B0A8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99BEC-64E9-89B7-6CFF-B8DCBAFBB97B}"/>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6" name="Footer Placeholder 5">
            <a:extLst>
              <a:ext uri="{FF2B5EF4-FFF2-40B4-BE49-F238E27FC236}">
                <a16:creationId xmlns:a16="http://schemas.microsoft.com/office/drawing/2014/main" id="{936D89E7-EBC1-C86E-96A9-AB85BCB4E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95FE8-E090-1216-CE5D-F8634C780474}"/>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404309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A507-6078-BAD5-38AF-B9C589F9D1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34BB7-AA22-EC4E-8460-2FA3FBB312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CD0C9-3AB8-50A4-2EBE-7C68ABF713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DFD083-E651-8753-7508-EC3D3C734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A95B98-7CEF-862C-1B63-8492666716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7AD37F-460C-D247-E4D6-799739E18B6E}"/>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8" name="Footer Placeholder 7">
            <a:extLst>
              <a:ext uri="{FF2B5EF4-FFF2-40B4-BE49-F238E27FC236}">
                <a16:creationId xmlns:a16="http://schemas.microsoft.com/office/drawing/2014/main" id="{232513FF-43F9-C7D6-FC4C-D5B7F0C769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34DC3E-5165-E622-1FAE-921AFF9EF7C4}"/>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42383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D67A-9484-98E0-61CE-3677B74F0A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15885-1C01-631C-128C-17781609381D}"/>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4" name="Footer Placeholder 3">
            <a:extLst>
              <a:ext uri="{FF2B5EF4-FFF2-40B4-BE49-F238E27FC236}">
                <a16:creationId xmlns:a16="http://schemas.microsoft.com/office/drawing/2014/main" id="{D9B5E83A-95A6-D860-2FA8-137918F4B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52BA53-447C-5F9D-61E5-D397B11AEF74}"/>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293116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66B4C-5F29-2247-E666-5077D767AC7E}"/>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3" name="Footer Placeholder 2">
            <a:extLst>
              <a:ext uri="{FF2B5EF4-FFF2-40B4-BE49-F238E27FC236}">
                <a16:creationId xmlns:a16="http://schemas.microsoft.com/office/drawing/2014/main" id="{8CC10710-466E-0731-8891-EAE0872D4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4CF138-BB2E-E08A-EFA2-D52A7B7E3EED}"/>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188307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4374-5713-D6A7-E74B-4EF5D7453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D7B7F0-9F1A-FF90-FB5A-703FA48EB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81D848-8285-8510-49BA-5D4AD044F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B54E6-06CE-C7B5-E9B6-1455C82BA66B}"/>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6" name="Footer Placeholder 5">
            <a:extLst>
              <a:ext uri="{FF2B5EF4-FFF2-40B4-BE49-F238E27FC236}">
                <a16:creationId xmlns:a16="http://schemas.microsoft.com/office/drawing/2014/main" id="{C0948616-2ADE-14DF-3F56-6ADE84B1A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B8402-A153-8E9A-187B-EA26F79892A8}"/>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23707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4D29-B354-CE92-0931-1369DD50E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D73641-A2B0-AC4F-1FA2-03B97663C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FC9D2E-F613-4F4D-36B0-A48AF8E00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4DB1A-7C58-F7E9-3990-E80AF24FAB84}"/>
              </a:ext>
            </a:extLst>
          </p:cNvPr>
          <p:cNvSpPr>
            <a:spLocks noGrp="1"/>
          </p:cNvSpPr>
          <p:nvPr>
            <p:ph type="dt" sz="half" idx="10"/>
          </p:nvPr>
        </p:nvSpPr>
        <p:spPr/>
        <p:txBody>
          <a:bodyPr/>
          <a:lstStyle/>
          <a:p>
            <a:fld id="{3344EA3D-A4CD-4C43-A37E-227D24549A9A}" type="datetimeFigureOut">
              <a:rPr lang="en-US" smtClean="0"/>
              <a:t>2/8/2024</a:t>
            </a:fld>
            <a:endParaRPr lang="en-US"/>
          </a:p>
        </p:txBody>
      </p:sp>
      <p:sp>
        <p:nvSpPr>
          <p:cNvPr id="6" name="Footer Placeholder 5">
            <a:extLst>
              <a:ext uri="{FF2B5EF4-FFF2-40B4-BE49-F238E27FC236}">
                <a16:creationId xmlns:a16="http://schemas.microsoft.com/office/drawing/2014/main" id="{7392D60B-A705-706F-31CC-E46A10FDA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1CC97-1625-C632-7711-67AE6031ABC4}"/>
              </a:ext>
            </a:extLst>
          </p:cNvPr>
          <p:cNvSpPr>
            <a:spLocks noGrp="1"/>
          </p:cNvSpPr>
          <p:nvPr>
            <p:ph type="sldNum" sz="quarter" idx="12"/>
          </p:nvPr>
        </p:nvSpPr>
        <p:spPr/>
        <p:txBody>
          <a:bodyPr/>
          <a:lstStyle/>
          <a:p>
            <a:fld id="{925B3808-E378-4BBC-AC32-214289DD79B3}" type="slidenum">
              <a:rPr lang="en-US" smtClean="0"/>
              <a:t>‹#›</a:t>
            </a:fld>
            <a:endParaRPr lang="en-US"/>
          </a:p>
        </p:txBody>
      </p:sp>
    </p:spTree>
    <p:extLst>
      <p:ext uri="{BB962C8B-B14F-4D97-AF65-F5344CB8AC3E}">
        <p14:creationId xmlns:p14="http://schemas.microsoft.com/office/powerpoint/2010/main" val="228466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098BCD-6A63-7A59-1278-398179E64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56BC7-6626-92CA-E804-604265E22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DF4D5-4C29-58C2-F01C-D7AB7BE9FB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4EA3D-A4CD-4C43-A37E-227D24549A9A}" type="datetimeFigureOut">
              <a:rPr lang="en-US" smtClean="0"/>
              <a:t>2/8/2024</a:t>
            </a:fld>
            <a:endParaRPr lang="en-US"/>
          </a:p>
        </p:txBody>
      </p:sp>
      <p:sp>
        <p:nvSpPr>
          <p:cNvPr id="5" name="Footer Placeholder 4">
            <a:extLst>
              <a:ext uri="{FF2B5EF4-FFF2-40B4-BE49-F238E27FC236}">
                <a16:creationId xmlns:a16="http://schemas.microsoft.com/office/drawing/2014/main" id="{0B7B602F-FC17-2E76-102D-56C4E6FF3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1CC46C-6928-9AB7-1298-256AD3958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B3808-E378-4BBC-AC32-214289DD79B3}" type="slidenum">
              <a:rPr lang="en-US" smtClean="0"/>
              <a:t>‹#›</a:t>
            </a:fld>
            <a:endParaRPr lang="en-US"/>
          </a:p>
        </p:txBody>
      </p:sp>
    </p:spTree>
    <p:extLst>
      <p:ext uri="{BB962C8B-B14F-4D97-AF65-F5344CB8AC3E}">
        <p14:creationId xmlns:p14="http://schemas.microsoft.com/office/powerpoint/2010/main" val="189087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cleansing of the temple in John 2 | Psephizo">
            <a:extLst>
              <a:ext uri="{FF2B5EF4-FFF2-40B4-BE49-F238E27FC236}">
                <a16:creationId xmlns:a16="http://schemas.microsoft.com/office/drawing/2014/main" id="{9AB86B0B-B1E6-B6B9-C475-FEA3D22D07A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0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22515F-0455-CBA2-7175-DFEE9D82D463}"/>
              </a:ext>
            </a:extLst>
          </p:cNvPr>
          <p:cNvSpPr>
            <a:spLocks noGrp="1"/>
          </p:cNvSpPr>
          <p:nvPr>
            <p:ph type="ctrTitle"/>
          </p:nvPr>
        </p:nvSpPr>
        <p:spPr>
          <a:xfrm>
            <a:off x="1524000" y="1122362"/>
            <a:ext cx="9144000" cy="2900518"/>
          </a:xfrm>
        </p:spPr>
        <p:txBody>
          <a:bodyPr>
            <a:normAutofit/>
          </a:bodyPr>
          <a:lstStyle/>
          <a:p>
            <a:r>
              <a:rPr lang="en-US">
                <a:solidFill>
                  <a:srgbClr val="FFFFFF"/>
                </a:solidFill>
              </a:rPr>
              <a:t>Is Jesus Violent? </a:t>
            </a:r>
          </a:p>
        </p:txBody>
      </p:sp>
      <p:sp>
        <p:nvSpPr>
          <p:cNvPr id="3" name="Subtitle 2">
            <a:extLst>
              <a:ext uri="{FF2B5EF4-FFF2-40B4-BE49-F238E27FC236}">
                <a16:creationId xmlns:a16="http://schemas.microsoft.com/office/drawing/2014/main" id="{737C3897-1BF5-FCC3-7952-5B90FE5B8D29}"/>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Jesus’s Temple Scene in John 2:13-22</a:t>
            </a:r>
          </a:p>
        </p:txBody>
      </p:sp>
    </p:spTree>
    <p:extLst>
      <p:ext uri="{BB962C8B-B14F-4D97-AF65-F5344CB8AC3E}">
        <p14:creationId xmlns:p14="http://schemas.microsoft.com/office/powerpoint/2010/main" val="30579673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7FC8D-C6C6-A135-6FDA-0CF56B392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A576C-EF0E-477F-A3B6-84C70A6B5ADA}"/>
              </a:ext>
            </a:extLst>
          </p:cNvPr>
          <p:cNvSpPr>
            <a:spLocks noGrp="1"/>
          </p:cNvSpPr>
          <p:nvPr>
            <p:ph type="title"/>
          </p:nvPr>
        </p:nvSpPr>
        <p:spPr>
          <a:xfrm>
            <a:off x="572493" y="238539"/>
            <a:ext cx="11018520" cy="1434415"/>
          </a:xfrm>
        </p:spPr>
        <p:txBody>
          <a:bodyPr anchor="b">
            <a:normAutofit/>
          </a:bodyPr>
          <a:lstStyle/>
          <a:p>
            <a:r>
              <a:rPr lang="en-US" sz="5400"/>
              <a:t>Clash of Holy and Profane</a:t>
            </a:r>
          </a:p>
        </p:txBody>
      </p:sp>
      <p:sp>
        <p:nvSpPr>
          <p:cNvPr id="3" name="Content Placeholder 2">
            <a:extLst>
              <a:ext uri="{FF2B5EF4-FFF2-40B4-BE49-F238E27FC236}">
                <a16:creationId xmlns:a16="http://schemas.microsoft.com/office/drawing/2014/main" id="{F88D43AC-0352-DA04-1797-B493A3C192A3}"/>
              </a:ext>
            </a:extLst>
          </p:cNvPr>
          <p:cNvSpPr>
            <a:spLocks noGrp="1"/>
          </p:cNvSpPr>
          <p:nvPr>
            <p:ph idx="1"/>
          </p:nvPr>
        </p:nvSpPr>
        <p:spPr>
          <a:xfrm>
            <a:off x="572493" y="2071316"/>
            <a:ext cx="6713552" cy="4119172"/>
          </a:xfrm>
        </p:spPr>
        <p:txBody>
          <a:bodyPr anchor="t">
            <a:normAutofit/>
          </a:bodyPr>
          <a:lstStyle/>
          <a:p>
            <a:r>
              <a:rPr lang="en-US" sz="2200" dirty="0"/>
              <a:t>Holiness—life-giving and dangerous</a:t>
            </a:r>
          </a:p>
          <a:p>
            <a:r>
              <a:rPr lang="en-US" sz="2200" dirty="0"/>
              <a:t>Need to be “pure” to approach safely and ensure sacred is not profaned</a:t>
            </a:r>
          </a:p>
          <a:p>
            <a:r>
              <a:rPr lang="en-US" sz="2200" dirty="0"/>
              <a:t>Common expectation for Jews and Gentiles</a:t>
            </a:r>
          </a:p>
          <a:p>
            <a:r>
              <a:rPr lang="en-US" sz="2200" dirty="0"/>
              <a:t>Desecration (or mixing sacred and profane) results:</a:t>
            </a:r>
          </a:p>
          <a:p>
            <a:pPr lvl="1"/>
            <a:r>
              <a:rPr lang="en-US" sz="2000" dirty="0"/>
              <a:t>Dangerous breaking out (</a:t>
            </a:r>
            <a:r>
              <a:rPr lang="en-US" sz="2000" dirty="0" err="1"/>
              <a:t>Heliodorus</a:t>
            </a:r>
            <a:r>
              <a:rPr lang="en-US" sz="2000" dirty="0"/>
              <a:t>)</a:t>
            </a:r>
          </a:p>
          <a:p>
            <a:pPr lvl="1"/>
            <a:r>
              <a:rPr lang="en-US" sz="2000" dirty="0"/>
              <a:t>Departure or withdraw for a time (Antiochus)</a:t>
            </a:r>
          </a:p>
        </p:txBody>
      </p:sp>
      <p:pic>
        <p:nvPicPr>
          <p:cNvPr id="2050" name="Picture 2" descr="EUCHARIST: Partaking of the Divine Coal – The Beggar">
            <a:extLst>
              <a:ext uri="{FF2B5EF4-FFF2-40B4-BE49-F238E27FC236}">
                <a16:creationId xmlns:a16="http://schemas.microsoft.com/office/drawing/2014/main" id="{347344B7-C47F-5667-206C-7548E4561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42" r="3533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0E328C-163C-FC8F-8142-C2F6B20A993A}"/>
              </a:ext>
            </a:extLst>
          </p:cNvPr>
          <p:cNvSpPr>
            <a:spLocks noGrp="1"/>
          </p:cNvSpPr>
          <p:nvPr>
            <p:ph type="title"/>
          </p:nvPr>
        </p:nvSpPr>
        <p:spPr>
          <a:xfrm>
            <a:off x="640080" y="325369"/>
            <a:ext cx="4368602" cy="1956841"/>
          </a:xfrm>
        </p:spPr>
        <p:txBody>
          <a:bodyPr anchor="b">
            <a:normAutofit/>
          </a:bodyPr>
          <a:lstStyle/>
          <a:p>
            <a:r>
              <a:rPr lang="en-US" sz="5400"/>
              <a:t>What about John 2:13-22?</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1A6994-9284-0895-2FA1-08D8D7C9F74C}"/>
              </a:ext>
            </a:extLst>
          </p:cNvPr>
          <p:cNvSpPr>
            <a:spLocks noGrp="1"/>
          </p:cNvSpPr>
          <p:nvPr>
            <p:ph idx="1"/>
          </p:nvPr>
        </p:nvSpPr>
        <p:spPr>
          <a:xfrm>
            <a:off x="640080" y="2872899"/>
            <a:ext cx="4670097" cy="3320668"/>
          </a:xfrm>
        </p:spPr>
        <p:txBody>
          <a:bodyPr>
            <a:normAutofit/>
          </a:bodyPr>
          <a:lstStyle/>
          <a:p>
            <a:r>
              <a:rPr lang="en-US" sz="2000" dirty="0"/>
              <a:t>Jesus’s entrance into the temple isn’t just an ordinary entrance:</a:t>
            </a:r>
          </a:p>
          <a:p>
            <a:pPr lvl="1"/>
            <a:r>
              <a:rPr lang="en-US" sz="2000" dirty="0"/>
              <a:t>God’s glory in the flesh (1:14-16)</a:t>
            </a:r>
          </a:p>
          <a:p>
            <a:pPr lvl="1"/>
            <a:r>
              <a:rPr lang="en-US" sz="2000" dirty="0"/>
              <a:t>Contrasts his rather quiet sign in 2:1-11 (that also revealed his glory)</a:t>
            </a:r>
          </a:p>
          <a:p>
            <a:pPr lvl="1"/>
            <a:r>
              <a:rPr lang="en-US" sz="2000" b="1" i="0" baseline="30000" dirty="0">
                <a:effectLst/>
                <a:latin typeface="system-ui"/>
              </a:rPr>
              <a:t> </a:t>
            </a:r>
            <a:r>
              <a:rPr lang="en-US" sz="2000" b="0" i="0" dirty="0">
                <a:effectLst/>
                <a:latin typeface="system-ui"/>
              </a:rPr>
              <a:t>He told those who were selling the doves, “Take these things out of here! Stop making my Father’s house a marketplace!” (v. 17)</a:t>
            </a:r>
            <a:endParaRPr lang="en-US" sz="2000" dirty="0"/>
          </a:p>
        </p:txBody>
      </p:sp>
      <p:pic>
        <p:nvPicPr>
          <p:cNvPr id="2050" name="Picture 2" descr="Zeal for His House – John 2:13-22 — JB Shreve &amp; Faithful Considerations">
            <a:extLst>
              <a:ext uri="{FF2B5EF4-FFF2-40B4-BE49-F238E27FC236}">
                <a16:creationId xmlns:a16="http://schemas.microsoft.com/office/drawing/2014/main" id="{233E643F-9749-178A-CB79-8E01F69A1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05" r="3243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Explosion: 8 Points 3">
            <a:extLst>
              <a:ext uri="{FF2B5EF4-FFF2-40B4-BE49-F238E27FC236}">
                <a16:creationId xmlns:a16="http://schemas.microsoft.com/office/drawing/2014/main" id="{95565F2B-FFAC-5B0F-DB50-D18E834CCB60}"/>
              </a:ext>
            </a:extLst>
          </p:cNvPr>
          <p:cNvSpPr/>
          <p:nvPr/>
        </p:nvSpPr>
        <p:spPr>
          <a:xfrm>
            <a:off x="7168473" y="2872899"/>
            <a:ext cx="3165231" cy="2912012"/>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Clash of Holy and Profane</a:t>
            </a:r>
          </a:p>
        </p:txBody>
      </p:sp>
    </p:spTree>
    <p:extLst>
      <p:ext uri="{BB962C8B-B14F-4D97-AF65-F5344CB8AC3E}">
        <p14:creationId xmlns:p14="http://schemas.microsoft.com/office/powerpoint/2010/main" val="112896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out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D05DAE-E7D9-B86C-601F-CA92F93C2CCE}"/>
              </a:ext>
            </a:extLst>
          </p:cNvPr>
          <p:cNvSpPr>
            <a:spLocks noGrp="1"/>
          </p:cNvSpPr>
          <p:nvPr>
            <p:ph type="title"/>
          </p:nvPr>
        </p:nvSpPr>
        <p:spPr>
          <a:xfrm>
            <a:off x="5297762" y="329184"/>
            <a:ext cx="6251110" cy="1783080"/>
          </a:xfrm>
        </p:spPr>
        <p:txBody>
          <a:bodyPr anchor="b">
            <a:normAutofit/>
          </a:bodyPr>
          <a:lstStyle/>
          <a:p>
            <a:r>
              <a:rPr lang="en-US" sz="5400"/>
              <a:t>But wait! </a:t>
            </a:r>
          </a:p>
        </p:txBody>
      </p:sp>
      <p:pic>
        <p:nvPicPr>
          <p:cNvPr id="3078" name="Picture 6" descr="Chagall's Mirror: How a Jewish artist can help Christians understand the  crucifixion | America Magazine">
            <a:extLst>
              <a:ext uri="{FF2B5EF4-FFF2-40B4-BE49-F238E27FC236}">
                <a16:creationId xmlns:a16="http://schemas.microsoft.com/office/drawing/2014/main" id="{9D3FC9E1-BB56-2A9F-AFC3-44F824293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1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43E523-FDAD-7E17-950F-FFA7D77CB867}"/>
              </a:ext>
            </a:extLst>
          </p:cNvPr>
          <p:cNvSpPr>
            <a:spLocks noGrp="1"/>
          </p:cNvSpPr>
          <p:nvPr>
            <p:ph idx="1"/>
          </p:nvPr>
        </p:nvSpPr>
        <p:spPr>
          <a:xfrm>
            <a:off x="5297762" y="2706624"/>
            <a:ext cx="6251110" cy="3483864"/>
          </a:xfrm>
        </p:spPr>
        <p:txBody>
          <a:bodyPr>
            <a:normAutofit/>
          </a:bodyPr>
          <a:lstStyle/>
          <a:p>
            <a:r>
              <a:rPr lang="en-US" sz="2000" dirty="0"/>
              <a:t>If 2:13-17 play into this expectation</a:t>
            </a:r>
          </a:p>
          <a:p>
            <a:r>
              <a:rPr lang="en-US" sz="2000" dirty="0"/>
              <a:t>2:19-21 undercuts them:</a:t>
            </a:r>
          </a:p>
          <a:p>
            <a:pPr lvl="1"/>
            <a:r>
              <a:rPr lang="en-US" sz="2000" b="1" i="0" baseline="30000" dirty="0">
                <a:effectLst/>
                <a:latin typeface="system-ui"/>
              </a:rPr>
              <a:t>19 </a:t>
            </a:r>
            <a:r>
              <a:rPr lang="en-US" sz="2000" b="0" i="0" dirty="0">
                <a:effectLst/>
                <a:latin typeface="system-ui"/>
              </a:rPr>
              <a:t>Jesus answered them, “Destroy this sanctuary, and in three days I will raise it up.” </a:t>
            </a:r>
            <a:r>
              <a:rPr lang="en-US" sz="2000" b="1" i="0" baseline="30000" dirty="0">
                <a:effectLst/>
                <a:latin typeface="system-ui"/>
              </a:rPr>
              <a:t>20 </a:t>
            </a:r>
            <a:r>
              <a:rPr lang="en-US" sz="2000" b="0" i="0" dirty="0">
                <a:effectLst/>
                <a:latin typeface="system-ui"/>
              </a:rPr>
              <a:t>The Jews then said, “This sanctuary has been under construction for forty-six years, and will you raise it up in three days?” </a:t>
            </a:r>
            <a:r>
              <a:rPr lang="en-US" sz="2000" b="1" i="0" baseline="30000" dirty="0">
                <a:effectLst/>
                <a:latin typeface="system-ui"/>
              </a:rPr>
              <a:t>21 </a:t>
            </a:r>
            <a:r>
              <a:rPr lang="en-US" sz="2000" b="0" i="0" dirty="0">
                <a:effectLst/>
                <a:latin typeface="system-ui"/>
              </a:rPr>
              <a:t>But he was speaking of the sanctuary of his body.</a:t>
            </a:r>
          </a:p>
          <a:p>
            <a:pPr lvl="1"/>
            <a:endParaRPr lang="en-US" sz="2000" dirty="0">
              <a:latin typeface="system-ui"/>
            </a:endParaRPr>
          </a:p>
          <a:p>
            <a:pPr lvl="1"/>
            <a:r>
              <a:rPr lang="en-US" sz="2000" dirty="0">
                <a:latin typeface="system-ui"/>
              </a:rPr>
              <a:t>Jesus shifts the violence from the people and the place to receive it himself</a:t>
            </a:r>
          </a:p>
        </p:txBody>
      </p:sp>
    </p:spTree>
    <p:extLst>
      <p:ext uri="{BB962C8B-B14F-4D97-AF65-F5344CB8AC3E}">
        <p14:creationId xmlns:p14="http://schemas.microsoft.com/office/powerpoint/2010/main" val="33953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6F1B-5C67-68A2-57F1-83B815258424}"/>
              </a:ext>
            </a:extLst>
          </p:cNvPr>
          <p:cNvSpPr>
            <a:spLocks noGrp="1"/>
          </p:cNvSpPr>
          <p:nvPr>
            <p:ph type="title"/>
          </p:nvPr>
        </p:nvSpPr>
        <p:spPr/>
        <p:txBody>
          <a:bodyPr/>
          <a:lstStyle/>
          <a:p>
            <a:r>
              <a:rPr lang="en-US" dirty="0"/>
              <a:t>So, is Jesus Violent?</a:t>
            </a:r>
          </a:p>
        </p:txBody>
      </p:sp>
      <p:sp>
        <p:nvSpPr>
          <p:cNvPr id="3" name="Content Placeholder 2">
            <a:extLst>
              <a:ext uri="{FF2B5EF4-FFF2-40B4-BE49-F238E27FC236}">
                <a16:creationId xmlns:a16="http://schemas.microsoft.com/office/drawing/2014/main" id="{10F78151-D415-632A-4547-6F9D222F56A5}"/>
              </a:ext>
            </a:extLst>
          </p:cNvPr>
          <p:cNvSpPr>
            <a:spLocks noGrp="1"/>
          </p:cNvSpPr>
          <p:nvPr>
            <p:ph idx="1"/>
          </p:nvPr>
        </p:nvSpPr>
        <p:spPr/>
        <p:txBody>
          <a:bodyPr/>
          <a:lstStyle/>
          <a:p>
            <a:r>
              <a:rPr lang="en-US" dirty="0"/>
              <a:t>Yes and No</a:t>
            </a:r>
          </a:p>
          <a:p>
            <a:pPr lvl="1"/>
            <a:r>
              <a:rPr lang="en-US" dirty="0"/>
              <a:t>Yes—as a demonstration of his identity as the Holy One of God</a:t>
            </a:r>
          </a:p>
          <a:p>
            <a:pPr lvl="2"/>
            <a:r>
              <a:rPr lang="en-US" dirty="0"/>
              <a:t>Jesus’s revelation meets people where they are at!</a:t>
            </a:r>
          </a:p>
          <a:p>
            <a:pPr lvl="2"/>
            <a:r>
              <a:rPr lang="en-US" dirty="0"/>
              <a:t>And shows how bad the problem is...</a:t>
            </a:r>
          </a:p>
          <a:p>
            <a:pPr lvl="1"/>
            <a:r>
              <a:rPr lang="en-US" dirty="0"/>
              <a:t>No—because Jesus’s death and resurrection shifts the expectations.</a:t>
            </a:r>
          </a:p>
          <a:p>
            <a:pPr lvl="2"/>
            <a:r>
              <a:rPr lang="en-US" dirty="0"/>
              <a:t>Jesus doesn’t destroy the temple; he accepts the violence against himself</a:t>
            </a:r>
          </a:p>
        </p:txBody>
      </p:sp>
      <p:sp>
        <p:nvSpPr>
          <p:cNvPr id="5" name="Rectangle: Rounded Corners 4">
            <a:extLst>
              <a:ext uri="{FF2B5EF4-FFF2-40B4-BE49-F238E27FC236}">
                <a16:creationId xmlns:a16="http://schemas.microsoft.com/office/drawing/2014/main" id="{012643FB-A1D2-8665-0C60-A131D61D3FF0}"/>
              </a:ext>
            </a:extLst>
          </p:cNvPr>
          <p:cNvSpPr/>
          <p:nvPr/>
        </p:nvSpPr>
        <p:spPr>
          <a:xfrm>
            <a:off x="1253987" y="4280452"/>
            <a:ext cx="9684026" cy="20314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In this way, John shows that although Jesus has the authority to judge, he repeatedly refuses to do so in order to reveal that his kingdom is “not of this world” (18:36). Instead of mimicking the world’s violence, Jesus conquers it through his death and resurrection that unleash God’s life-giving holiness for all who come to him.</a:t>
            </a:r>
          </a:p>
        </p:txBody>
      </p:sp>
    </p:spTree>
    <p:extLst>
      <p:ext uri="{BB962C8B-B14F-4D97-AF65-F5344CB8AC3E}">
        <p14:creationId xmlns:p14="http://schemas.microsoft.com/office/powerpoint/2010/main" val="16063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E3192-F5D6-9966-0C96-5AB5D0ECD90B}"/>
              </a:ext>
            </a:extLst>
          </p:cNvPr>
          <p:cNvSpPr>
            <a:spLocks noGrp="1"/>
          </p:cNvSpPr>
          <p:nvPr>
            <p:ph type="title"/>
          </p:nvPr>
        </p:nvSpPr>
        <p:spPr>
          <a:xfrm>
            <a:off x="598665" y="331690"/>
            <a:ext cx="6002110" cy="385762"/>
          </a:xfrm>
        </p:spPr>
        <p:txBody>
          <a:bodyPr>
            <a:normAutofit fontScale="90000"/>
          </a:bodyPr>
          <a:lstStyle/>
          <a:p>
            <a:pPr algn="ctr"/>
            <a:r>
              <a:rPr lang="en-US" sz="3200" dirty="0"/>
              <a:t>John 2:13-22 (NRSV)</a:t>
            </a:r>
          </a:p>
        </p:txBody>
      </p:sp>
      <p:sp>
        <p:nvSpPr>
          <p:cNvPr id="3" name="Content Placeholder 2">
            <a:extLst>
              <a:ext uri="{FF2B5EF4-FFF2-40B4-BE49-F238E27FC236}">
                <a16:creationId xmlns:a16="http://schemas.microsoft.com/office/drawing/2014/main" id="{FE6A44B9-3EB9-BCEB-1970-9990BFF97419}"/>
              </a:ext>
            </a:extLst>
          </p:cNvPr>
          <p:cNvSpPr>
            <a:spLocks noGrp="1"/>
          </p:cNvSpPr>
          <p:nvPr>
            <p:ph idx="1"/>
          </p:nvPr>
        </p:nvSpPr>
        <p:spPr>
          <a:xfrm>
            <a:off x="299332" y="1049142"/>
            <a:ext cx="6600775" cy="3729034"/>
          </a:xfrm>
        </p:spPr>
        <p:txBody>
          <a:bodyPr>
            <a:noAutofit/>
          </a:bodyPr>
          <a:lstStyle/>
          <a:p>
            <a:r>
              <a:rPr lang="en-US" sz="2000" b="1" i="0" baseline="30000" dirty="0">
                <a:effectLst/>
                <a:latin typeface="system-ui"/>
              </a:rPr>
              <a:t>13 </a:t>
            </a:r>
            <a:r>
              <a:rPr lang="en-US" sz="2000" b="0" i="0" dirty="0">
                <a:effectLst/>
                <a:latin typeface="system-ui"/>
              </a:rPr>
              <a:t>The Passover of the Jews was near, and Jesus went up to Jerusalem. </a:t>
            </a:r>
            <a:r>
              <a:rPr lang="en-US" sz="2000" b="1" i="0" baseline="30000" dirty="0">
                <a:effectLst/>
                <a:latin typeface="system-ui"/>
              </a:rPr>
              <a:t>14 </a:t>
            </a:r>
            <a:r>
              <a:rPr lang="en-US" sz="2000" b="0" i="0" dirty="0">
                <a:effectLst/>
                <a:latin typeface="system-ui"/>
              </a:rPr>
              <a:t>In the temple he found people selling cattle, sheep, and doves and the money changers seated at their tables. </a:t>
            </a:r>
            <a:r>
              <a:rPr lang="en-US" sz="2000" b="1" i="0" baseline="30000" dirty="0">
                <a:effectLst/>
                <a:latin typeface="system-ui"/>
              </a:rPr>
              <a:t>15 </a:t>
            </a:r>
            <a:r>
              <a:rPr lang="en-US" sz="2000" b="0" i="0" dirty="0">
                <a:effectLst/>
                <a:latin typeface="system-ui"/>
              </a:rPr>
              <a:t>Making a whip of cords, he drove all of them out of the temple, with the sheep and the cattle. He also poured out the coins of the money changers and overturned their tables. </a:t>
            </a:r>
            <a:r>
              <a:rPr lang="en-US" sz="2000" b="1" i="0" baseline="30000" dirty="0">
                <a:effectLst/>
                <a:latin typeface="system-ui"/>
              </a:rPr>
              <a:t>16 </a:t>
            </a:r>
            <a:r>
              <a:rPr lang="en-US" sz="2000" b="0" i="0" dirty="0">
                <a:effectLst/>
                <a:latin typeface="system-ui"/>
              </a:rPr>
              <a:t>He told those who were selling the doves, “Take these things out of here! Stop making my Father’s house a marketplace!” </a:t>
            </a:r>
            <a:r>
              <a:rPr lang="en-US" sz="2000" b="1" i="0" baseline="30000" dirty="0">
                <a:effectLst/>
                <a:latin typeface="system-ui"/>
              </a:rPr>
              <a:t>17 </a:t>
            </a:r>
            <a:r>
              <a:rPr lang="en-US" sz="2000" b="0" i="0" dirty="0">
                <a:effectLst/>
                <a:latin typeface="system-ui"/>
              </a:rPr>
              <a:t>His disciples remembered that it was written, “Zeal for your house will consume me.” </a:t>
            </a:r>
            <a:r>
              <a:rPr lang="en-US" sz="2000" b="1" i="0" baseline="30000" dirty="0">
                <a:effectLst/>
                <a:latin typeface="system-ui"/>
              </a:rPr>
              <a:t>18 </a:t>
            </a:r>
            <a:r>
              <a:rPr lang="en-US" sz="2000" b="0" i="0" dirty="0">
                <a:effectLst/>
                <a:latin typeface="system-ui"/>
              </a:rPr>
              <a:t>The Jews then said to him, “What sign can you show us for doing this?” </a:t>
            </a:r>
            <a:r>
              <a:rPr lang="en-US" sz="2000" b="1" i="0" baseline="30000" dirty="0">
                <a:effectLst/>
                <a:latin typeface="system-ui"/>
              </a:rPr>
              <a:t>19 </a:t>
            </a:r>
            <a:r>
              <a:rPr lang="en-US" sz="2000" b="0" i="0" dirty="0">
                <a:effectLst/>
                <a:latin typeface="system-ui"/>
              </a:rPr>
              <a:t>Jesus answered them, “Destroy this temple, and in three days I will raise it up.” </a:t>
            </a:r>
            <a:r>
              <a:rPr lang="en-US" sz="2000" b="1" i="0" baseline="30000" dirty="0">
                <a:effectLst/>
                <a:latin typeface="system-ui"/>
              </a:rPr>
              <a:t>20 </a:t>
            </a:r>
            <a:r>
              <a:rPr lang="en-US" sz="2000" b="0" i="0" dirty="0">
                <a:effectLst/>
                <a:latin typeface="system-ui"/>
              </a:rPr>
              <a:t>The Jews then said, “This temple has been under construction for forty-six years, and will you raise it up in three days?” </a:t>
            </a:r>
            <a:r>
              <a:rPr lang="en-US" sz="2000" b="1" i="0" baseline="30000" dirty="0">
                <a:effectLst/>
                <a:latin typeface="system-ui"/>
              </a:rPr>
              <a:t>21 </a:t>
            </a:r>
            <a:r>
              <a:rPr lang="en-US" sz="2000" b="0" i="0" dirty="0">
                <a:effectLst/>
                <a:latin typeface="system-ui"/>
              </a:rPr>
              <a:t>But he was speaking of the temple of his body. </a:t>
            </a:r>
            <a:r>
              <a:rPr lang="en-US" sz="2000" b="1" i="0" baseline="30000" dirty="0">
                <a:effectLst/>
                <a:latin typeface="system-ui"/>
              </a:rPr>
              <a:t>22 </a:t>
            </a:r>
            <a:r>
              <a:rPr lang="en-US" sz="2000" b="0" i="0" dirty="0">
                <a:effectLst/>
                <a:latin typeface="system-ui"/>
              </a:rPr>
              <a:t>After he was raised from the dead, his disciples remembered that he had said this, and they believed the scripture and the word that Jesus had spoken.</a:t>
            </a:r>
            <a:endParaRPr lang="en-US" sz="2000" dirty="0"/>
          </a:p>
        </p:txBody>
      </p:sp>
      <p:pic>
        <p:nvPicPr>
          <p:cNvPr id="1026" name="Picture 2" descr="Jesus Cleanses the Temple, John 2:13-22 • Every Thought Captive">
            <a:extLst>
              <a:ext uri="{FF2B5EF4-FFF2-40B4-BE49-F238E27FC236}">
                <a16:creationId xmlns:a16="http://schemas.microsoft.com/office/drawing/2014/main" id="{0EE0D28C-C831-4EBB-C695-85A7C282C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12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475A20C4-4A77-7B90-B31B-3E0D022E8680}"/>
              </a:ext>
            </a:extLst>
          </p:cNvPr>
          <p:cNvPicPr>
            <a:picLocks noChangeAspect="1"/>
          </p:cNvPicPr>
          <p:nvPr/>
        </p:nvPicPr>
        <p:blipFill rotWithShape="1">
          <a:blip r:embed="rId2">
            <a:alphaModFix amt="35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BD3B57D8-C229-BDA9-5F84-800E3E023378}"/>
              </a:ext>
            </a:extLst>
          </p:cNvPr>
          <p:cNvSpPr>
            <a:spLocks noGrp="1"/>
          </p:cNvSpPr>
          <p:nvPr>
            <p:ph type="title"/>
          </p:nvPr>
        </p:nvSpPr>
        <p:spPr>
          <a:xfrm>
            <a:off x="838200" y="365125"/>
            <a:ext cx="10515600" cy="1325563"/>
          </a:xfrm>
        </p:spPr>
        <p:txBody>
          <a:bodyPr>
            <a:normAutofit/>
          </a:bodyPr>
          <a:lstStyle/>
          <a:p>
            <a:r>
              <a:rPr lang="en-US">
                <a:solidFill>
                  <a:srgbClr val="FFFFFF"/>
                </a:solidFill>
              </a:rPr>
              <a:t>How is John’s Version Different?</a:t>
            </a:r>
          </a:p>
        </p:txBody>
      </p:sp>
      <p:sp>
        <p:nvSpPr>
          <p:cNvPr id="3" name="Content Placeholder 2">
            <a:extLst>
              <a:ext uri="{FF2B5EF4-FFF2-40B4-BE49-F238E27FC236}">
                <a16:creationId xmlns:a16="http://schemas.microsoft.com/office/drawing/2014/main" id="{2CF2966D-71D3-1896-38B0-D5DC62BB3FD4}"/>
              </a:ext>
            </a:extLst>
          </p:cNvPr>
          <p:cNvSpPr>
            <a:spLocks noGrp="1"/>
          </p:cNvSpPr>
          <p:nvPr>
            <p:ph idx="1"/>
          </p:nvPr>
        </p:nvSpPr>
        <p:spPr>
          <a:xfrm>
            <a:off x="838200" y="1825625"/>
            <a:ext cx="10515600" cy="4351338"/>
          </a:xfrm>
        </p:spPr>
        <p:txBody>
          <a:bodyPr>
            <a:normAutofit/>
          </a:bodyPr>
          <a:lstStyle/>
          <a:p>
            <a:r>
              <a:rPr lang="en-US" dirty="0">
                <a:solidFill>
                  <a:srgbClr val="FFFFFF"/>
                </a:solidFill>
              </a:rPr>
              <a:t>Appears at the beginning of the Gospel (not right before his death)</a:t>
            </a:r>
          </a:p>
          <a:p>
            <a:pPr lvl="1"/>
            <a:r>
              <a:rPr lang="en-US" dirty="0">
                <a:solidFill>
                  <a:srgbClr val="FFFFFF"/>
                </a:solidFill>
              </a:rPr>
              <a:t>Just after Jesus’s first “sign” in Cana </a:t>
            </a:r>
            <a:r>
              <a:rPr lang="en-US" dirty="0">
                <a:solidFill>
                  <a:srgbClr val="FFFFFF"/>
                </a:solidFill>
                <a:sym typeface="Wingdings" panose="05000000000000000000" pitchFamily="2" charset="2"/>
              </a:rPr>
              <a:t> Water to Wine</a:t>
            </a:r>
          </a:p>
          <a:p>
            <a:pPr lvl="1"/>
            <a:endParaRPr lang="en-US" dirty="0">
              <a:solidFill>
                <a:srgbClr val="FFFFFF"/>
              </a:solidFill>
            </a:endParaRPr>
          </a:p>
          <a:p>
            <a:r>
              <a:rPr lang="en-US" dirty="0">
                <a:solidFill>
                  <a:srgbClr val="FFFFFF"/>
                </a:solidFill>
              </a:rPr>
              <a:t>Different Old Testament connection (Psalm 69)</a:t>
            </a:r>
          </a:p>
          <a:p>
            <a:endParaRPr lang="en-US" dirty="0">
              <a:solidFill>
                <a:srgbClr val="FFFFFF"/>
              </a:solidFill>
            </a:endParaRPr>
          </a:p>
          <a:p>
            <a:r>
              <a:rPr lang="en-US" dirty="0">
                <a:solidFill>
                  <a:srgbClr val="FFFFFF"/>
                </a:solidFill>
              </a:rPr>
              <a:t>A more intense Jesus:</a:t>
            </a:r>
          </a:p>
          <a:p>
            <a:pPr lvl="1"/>
            <a:r>
              <a:rPr lang="en-US" dirty="0">
                <a:solidFill>
                  <a:srgbClr val="FFFFFF"/>
                </a:solidFill>
              </a:rPr>
              <a:t>Makes his own whip! </a:t>
            </a:r>
          </a:p>
          <a:p>
            <a:pPr lvl="1"/>
            <a:r>
              <a:rPr lang="en-US" dirty="0">
                <a:solidFill>
                  <a:srgbClr val="FFFFFF"/>
                </a:solidFill>
              </a:rPr>
              <a:t>Who does he chase? </a:t>
            </a:r>
          </a:p>
          <a:p>
            <a:pPr lvl="1"/>
            <a:r>
              <a:rPr lang="en-US" dirty="0">
                <a:solidFill>
                  <a:srgbClr val="FFFFFF"/>
                </a:solidFill>
              </a:rPr>
              <a:t>So, what does this mean?</a:t>
            </a:r>
          </a:p>
          <a:p>
            <a:endParaRPr lang="en-US" dirty="0">
              <a:solidFill>
                <a:srgbClr val="FFFFFF"/>
              </a:solidFill>
            </a:endParaRPr>
          </a:p>
        </p:txBody>
      </p:sp>
    </p:spTree>
    <p:extLst>
      <p:ext uri="{BB962C8B-B14F-4D97-AF65-F5344CB8AC3E}">
        <p14:creationId xmlns:p14="http://schemas.microsoft.com/office/powerpoint/2010/main" val="8677661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BDF2F3-717C-E505-44EB-75142B42A4D3}"/>
              </a:ext>
            </a:extLst>
          </p:cNvPr>
          <p:cNvSpPr>
            <a:spLocks noGrp="1"/>
          </p:cNvSpPr>
          <p:nvPr>
            <p:ph type="title"/>
          </p:nvPr>
        </p:nvSpPr>
        <p:spPr>
          <a:xfrm>
            <a:off x="572493" y="238539"/>
            <a:ext cx="11018520" cy="1434415"/>
          </a:xfrm>
        </p:spPr>
        <p:txBody>
          <a:bodyPr anchor="b">
            <a:normAutofit/>
          </a:bodyPr>
          <a:lstStyle/>
          <a:p>
            <a:r>
              <a:rPr lang="en-US" sz="5400"/>
              <a:t>Clash of Holy and Profane</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B14730-3188-3875-DAD3-ACAF336B66D7}"/>
              </a:ext>
            </a:extLst>
          </p:cNvPr>
          <p:cNvSpPr>
            <a:spLocks noGrp="1"/>
          </p:cNvSpPr>
          <p:nvPr>
            <p:ph idx="1"/>
          </p:nvPr>
        </p:nvSpPr>
        <p:spPr>
          <a:xfrm>
            <a:off x="572493" y="2071316"/>
            <a:ext cx="6713552" cy="4119172"/>
          </a:xfrm>
        </p:spPr>
        <p:txBody>
          <a:bodyPr anchor="t">
            <a:normAutofit/>
          </a:bodyPr>
          <a:lstStyle/>
          <a:p>
            <a:r>
              <a:rPr lang="en-US" sz="2200" dirty="0"/>
              <a:t>Holiness—life-giving and dangerous</a:t>
            </a:r>
          </a:p>
          <a:p>
            <a:r>
              <a:rPr lang="en-US" sz="2200" dirty="0"/>
              <a:t>Need to be “pure” to approach safely and ensure sacred is not profaned</a:t>
            </a:r>
          </a:p>
          <a:p>
            <a:r>
              <a:rPr lang="en-US" sz="2200" dirty="0"/>
              <a:t>Mary Douglas on Exod 19:21-22</a:t>
            </a:r>
          </a:p>
          <a:p>
            <a:pPr lvl="1"/>
            <a:r>
              <a:rPr lang="en-US" sz="2000" dirty="0"/>
              <a:t>“The danger is two-edged: the people might break through or the Lord might break out, and in either case, people will die. This is the effect of holiness. The holy thing that is not correctly guarded and fenced will break out and kill, and the impure person not correctly prepared for contact with the holy will be killed.”</a:t>
            </a:r>
          </a:p>
        </p:txBody>
      </p:sp>
      <p:pic>
        <p:nvPicPr>
          <p:cNvPr id="2050" name="Picture 2" descr="EUCHARIST: Partaking of the Divine Coal – The Beggar">
            <a:extLst>
              <a:ext uri="{FF2B5EF4-FFF2-40B4-BE49-F238E27FC236}">
                <a16:creationId xmlns:a16="http://schemas.microsoft.com/office/drawing/2014/main" id="{C0D1EE01-508F-2A1D-F149-0D3ED4D17A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42" r="3533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66571B-4553-AAC2-4520-F1950BAA6982}"/>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57F259-CE65-29C9-FC32-665CBFE523CB}"/>
              </a:ext>
            </a:extLst>
          </p:cNvPr>
          <p:cNvSpPr>
            <a:spLocks noGrp="1"/>
          </p:cNvSpPr>
          <p:nvPr>
            <p:ph type="title"/>
          </p:nvPr>
        </p:nvSpPr>
        <p:spPr>
          <a:xfrm>
            <a:off x="572493" y="238539"/>
            <a:ext cx="11018520" cy="1434415"/>
          </a:xfrm>
        </p:spPr>
        <p:txBody>
          <a:bodyPr anchor="b">
            <a:normAutofit/>
          </a:bodyPr>
          <a:lstStyle/>
          <a:p>
            <a:r>
              <a:rPr lang="en-US" sz="5400"/>
              <a:t>Clash of Holy and Profane</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C15E76-E15E-AA08-0356-DE7E787D131C}"/>
              </a:ext>
            </a:extLst>
          </p:cNvPr>
          <p:cNvSpPr>
            <a:spLocks noGrp="1"/>
          </p:cNvSpPr>
          <p:nvPr>
            <p:ph idx="1"/>
          </p:nvPr>
        </p:nvSpPr>
        <p:spPr>
          <a:xfrm>
            <a:off x="572493" y="2071316"/>
            <a:ext cx="6713552" cy="4119172"/>
          </a:xfrm>
        </p:spPr>
        <p:txBody>
          <a:bodyPr anchor="t">
            <a:normAutofit/>
          </a:bodyPr>
          <a:lstStyle/>
          <a:p>
            <a:r>
              <a:rPr lang="en-US" sz="2200" dirty="0"/>
              <a:t>Holiness—life-giving and dangerous</a:t>
            </a:r>
          </a:p>
          <a:p>
            <a:r>
              <a:rPr lang="en-US" sz="2200" dirty="0"/>
              <a:t>Need to be “pure” to approach safely and ensure sacred is not profaned</a:t>
            </a:r>
          </a:p>
          <a:p>
            <a:r>
              <a:rPr lang="en-US" sz="2200" dirty="0"/>
              <a:t>Common expectation for Jews and Gentiles:</a:t>
            </a:r>
          </a:p>
          <a:p>
            <a:pPr lvl="1"/>
            <a:r>
              <a:rPr lang="en-US" sz="2000" dirty="0"/>
              <a:t>G/gods would protect their sacred places (and people)</a:t>
            </a:r>
          </a:p>
          <a:p>
            <a:pPr lvl="1"/>
            <a:r>
              <a:rPr lang="en-US" sz="2000" dirty="0"/>
              <a:t>Priests were supposed to distinguish sacred from profane and were able to purify the impure</a:t>
            </a:r>
          </a:p>
        </p:txBody>
      </p:sp>
      <p:pic>
        <p:nvPicPr>
          <p:cNvPr id="2050" name="Picture 2" descr="EUCHARIST: Partaking of the Divine Coal – The Beggar">
            <a:extLst>
              <a:ext uri="{FF2B5EF4-FFF2-40B4-BE49-F238E27FC236}">
                <a16:creationId xmlns:a16="http://schemas.microsoft.com/office/drawing/2014/main" id="{D2F4A82C-B31C-E36F-1773-A20AD0E9C8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42" r="3533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9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6A0CF2-FBA7-1F14-A6A3-E0998472231E}"/>
              </a:ext>
            </a:extLst>
          </p:cNvPr>
          <p:cNvSpPr>
            <a:spLocks noGrp="1"/>
          </p:cNvSpPr>
          <p:nvPr>
            <p:ph type="title"/>
          </p:nvPr>
        </p:nvSpPr>
        <p:spPr>
          <a:xfrm>
            <a:off x="572493" y="238539"/>
            <a:ext cx="11018520" cy="1434415"/>
          </a:xfrm>
        </p:spPr>
        <p:txBody>
          <a:bodyPr anchor="b">
            <a:normAutofit/>
          </a:bodyPr>
          <a:lstStyle/>
          <a:p>
            <a:r>
              <a:rPr lang="en-US" sz="5400"/>
              <a:t>Heliodorus in the Temple (2 Macc 3)</a:t>
            </a:r>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F86A9F-974B-91A6-5190-7E579425355D}"/>
              </a:ext>
            </a:extLst>
          </p:cNvPr>
          <p:cNvSpPr>
            <a:spLocks noGrp="1"/>
          </p:cNvSpPr>
          <p:nvPr>
            <p:ph idx="1"/>
          </p:nvPr>
        </p:nvSpPr>
        <p:spPr>
          <a:xfrm>
            <a:off x="572493" y="2071316"/>
            <a:ext cx="6713552" cy="4119172"/>
          </a:xfrm>
        </p:spPr>
        <p:txBody>
          <a:bodyPr anchor="t">
            <a:normAutofit/>
          </a:bodyPr>
          <a:lstStyle/>
          <a:p>
            <a:r>
              <a:rPr lang="en-US" sz="2200" dirty="0" err="1"/>
              <a:t>Heliodorus</a:t>
            </a:r>
            <a:r>
              <a:rPr lang="en-US" sz="2200" dirty="0"/>
              <a:t> sent by a wicked king to “inspect” (rob) the temple:</a:t>
            </a:r>
          </a:p>
          <a:p>
            <a:pPr lvl="1"/>
            <a:r>
              <a:rPr lang="en-US" sz="2200" dirty="0"/>
              <a:t>People kept their money in temples because they were safe(-</a:t>
            </a:r>
            <a:r>
              <a:rPr lang="en-US" sz="2200" dirty="0" err="1"/>
              <a:t>ish</a:t>
            </a:r>
            <a:r>
              <a:rPr lang="en-US" sz="2200" dirty="0"/>
              <a:t>)</a:t>
            </a:r>
          </a:p>
          <a:p>
            <a:pPr lvl="1"/>
            <a:r>
              <a:rPr lang="en-US" sz="2200" dirty="0"/>
              <a:t>The high priest tells </a:t>
            </a:r>
            <a:r>
              <a:rPr lang="en-US" sz="2200" dirty="0" err="1"/>
              <a:t>Heliodorus</a:t>
            </a:r>
            <a:r>
              <a:rPr lang="en-US" sz="2200" dirty="0"/>
              <a:t>: “it was utterly impossible that wrong should be done to those people who had trusted in the holiness of the place and in the sanctity and inviolability of the temple that is honored throughout the world” (3:12).</a:t>
            </a:r>
          </a:p>
        </p:txBody>
      </p:sp>
      <p:pic>
        <p:nvPicPr>
          <p:cNvPr id="5122" name="Picture 2" descr="The Second Temple in Jerusalem: Everything You Wanted to Know | Judaica  Webstore Blog">
            <a:extLst>
              <a:ext uri="{FF2B5EF4-FFF2-40B4-BE49-F238E27FC236}">
                <a16:creationId xmlns:a16="http://schemas.microsoft.com/office/drawing/2014/main" id="{60D80208-AFE1-2DC7-69D5-65C115685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79" r="2614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34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DC6DB-463A-F4CC-9448-1B9A7810CB8B}"/>
              </a:ext>
            </a:extLst>
          </p:cNvPr>
          <p:cNvSpPr>
            <a:spLocks noGrp="1"/>
          </p:cNvSpPr>
          <p:nvPr>
            <p:ph type="title"/>
          </p:nvPr>
        </p:nvSpPr>
        <p:spPr>
          <a:xfrm>
            <a:off x="572493" y="238539"/>
            <a:ext cx="11018520" cy="1434415"/>
          </a:xfrm>
        </p:spPr>
        <p:txBody>
          <a:bodyPr anchor="b">
            <a:normAutofit/>
          </a:bodyPr>
          <a:lstStyle/>
          <a:p>
            <a:r>
              <a:rPr lang="en-US" sz="5400"/>
              <a:t>Heliodorus in the Temple (2 Macc 3)</a:t>
            </a:r>
          </a:p>
        </p:txBody>
      </p:sp>
      <p:sp>
        <p:nvSpPr>
          <p:cNvPr id="308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CF0F60-AEC0-C5D3-C57A-BD6991541C8D}"/>
              </a:ext>
            </a:extLst>
          </p:cNvPr>
          <p:cNvSpPr>
            <a:spLocks noGrp="1"/>
          </p:cNvSpPr>
          <p:nvPr>
            <p:ph idx="1"/>
          </p:nvPr>
        </p:nvSpPr>
        <p:spPr>
          <a:xfrm>
            <a:off x="572493" y="2071316"/>
            <a:ext cx="6713552" cy="4119172"/>
          </a:xfrm>
        </p:spPr>
        <p:txBody>
          <a:bodyPr anchor="t">
            <a:normAutofit/>
          </a:bodyPr>
          <a:lstStyle/>
          <a:p>
            <a:r>
              <a:rPr lang="en-US" sz="1700" b="1" i="0" baseline="30000" dirty="0">
                <a:effectLst/>
                <a:latin typeface="system-ui"/>
              </a:rPr>
              <a:t>24 </a:t>
            </a:r>
            <a:r>
              <a:rPr lang="en-US" sz="1700" b="0" i="0" dirty="0">
                <a:effectLst/>
                <a:latin typeface="system-ui"/>
              </a:rPr>
              <a:t>But when he arrived at the treasury with his bodyguard, then and there the Sovereign of spirits and of all authority caused so great a manifestation that all who had been so bold as to accompany him were astounded by the power of God and became faint with terror. </a:t>
            </a:r>
            <a:r>
              <a:rPr lang="en-US" sz="1700" b="1" i="0" baseline="30000" dirty="0">
                <a:effectLst/>
                <a:latin typeface="system-ui"/>
              </a:rPr>
              <a:t>25 </a:t>
            </a:r>
            <a:r>
              <a:rPr lang="en-US" sz="1700" b="0" i="0" dirty="0">
                <a:effectLst/>
                <a:latin typeface="system-ui"/>
              </a:rPr>
              <a:t>For there appeared to them a magnificently adorned horse, with a rider of frightening appearance; it rushed furiously at </a:t>
            </a:r>
            <a:r>
              <a:rPr lang="en-US" sz="1700" b="0" i="0" dirty="0" err="1">
                <a:effectLst/>
                <a:latin typeface="system-ui"/>
              </a:rPr>
              <a:t>Heliodorus</a:t>
            </a:r>
            <a:r>
              <a:rPr lang="en-US" sz="1700" b="0" i="0" dirty="0">
                <a:effectLst/>
                <a:latin typeface="system-ui"/>
              </a:rPr>
              <a:t> and struck at him with its front hoofs. Its rider was seen to have armor and weapons of gold. </a:t>
            </a:r>
            <a:r>
              <a:rPr lang="en-US" sz="1700" b="1" i="0" baseline="30000" dirty="0">
                <a:effectLst/>
                <a:latin typeface="system-ui"/>
              </a:rPr>
              <a:t>26 </a:t>
            </a:r>
            <a:r>
              <a:rPr lang="en-US" sz="1700" b="0" i="0" dirty="0">
                <a:effectLst/>
                <a:latin typeface="system-ui"/>
              </a:rPr>
              <a:t>Two young men also appeared to him, remarkably strong, gloriously beautiful and splendidly dressed, who stood on either side of him and flogged him continuously, inflicting many blows on him. </a:t>
            </a:r>
            <a:r>
              <a:rPr lang="en-US" sz="1700" b="1" i="0" baseline="30000" dirty="0">
                <a:effectLst/>
                <a:latin typeface="system-ui"/>
              </a:rPr>
              <a:t>27 </a:t>
            </a:r>
            <a:r>
              <a:rPr lang="en-US" sz="1700" b="0" i="0" dirty="0">
                <a:effectLst/>
                <a:latin typeface="system-ui"/>
              </a:rPr>
              <a:t>When he suddenly fell to the ground and deep darkness came over him, his men took him up, put him on a stretcher, </a:t>
            </a:r>
            <a:r>
              <a:rPr lang="en-US" sz="1700" b="1" i="0" baseline="30000" dirty="0">
                <a:effectLst/>
                <a:latin typeface="system-ui"/>
              </a:rPr>
              <a:t>28 </a:t>
            </a:r>
            <a:r>
              <a:rPr lang="en-US" sz="1700" b="0" i="0" dirty="0">
                <a:effectLst/>
                <a:latin typeface="system-ui"/>
              </a:rPr>
              <a:t>and carried him away—this man who had just entered the aforesaid treasury with a great retinue and all his bodyguard but was now unable to help himself with all his weapons. He recognized clearly the sovereign power of God.</a:t>
            </a:r>
            <a:endParaRPr lang="en-US" sz="1700" dirty="0"/>
          </a:p>
        </p:txBody>
      </p:sp>
      <p:pic>
        <p:nvPicPr>
          <p:cNvPr id="3074" name="Picture 2" descr="Amazon.com: The Expulsion of Heliodorus from The Temple by Gerard De  Lairesse - 16&quot; x 16&quot; Premium Canvas Print: Posters &amp; Prints">
            <a:extLst>
              <a:ext uri="{FF2B5EF4-FFF2-40B4-BE49-F238E27FC236}">
                <a16:creationId xmlns:a16="http://schemas.microsoft.com/office/drawing/2014/main" id="{43E8A681-DD71-266E-8430-271788ED41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68" r="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D71F8-2C7A-A039-C4C3-F65BCA1C78D4}"/>
              </a:ext>
            </a:extLst>
          </p:cNvPr>
          <p:cNvSpPr>
            <a:spLocks noGrp="1"/>
          </p:cNvSpPr>
          <p:nvPr>
            <p:ph type="title"/>
          </p:nvPr>
        </p:nvSpPr>
        <p:spPr>
          <a:xfrm>
            <a:off x="572493" y="238539"/>
            <a:ext cx="11018520" cy="1434415"/>
          </a:xfrm>
        </p:spPr>
        <p:txBody>
          <a:bodyPr anchor="b">
            <a:normAutofit/>
          </a:bodyPr>
          <a:lstStyle/>
          <a:p>
            <a:r>
              <a:rPr lang="en-US" sz="5000"/>
              <a:t>So, How Can the Temple ever be Violated?</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2785B2-7AD4-5440-FBCA-A76916659A33}"/>
              </a:ext>
            </a:extLst>
          </p:cNvPr>
          <p:cNvSpPr>
            <a:spLocks noGrp="1"/>
          </p:cNvSpPr>
          <p:nvPr>
            <p:ph idx="1"/>
          </p:nvPr>
        </p:nvSpPr>
        <p:spPr>
          <a:xfrm>
            <a:off x="572493" y="2071316"/>
            <a:ext cx="6713552" cy="4119172"/>
          </a:xfrm>
        </p:spPr>
        <p:txBody>
          <a:bodyPr anchor="t">
            <a:normAutofit/>
          </a:bodyPr>
          <a:lstStyle/>
          <a:p>
            <a:r>
              <a:rPr lang="en-US" sz="2200" b="0" i="0" dirty="0">
                <a:effectLst/>
                <a:latin typeface="system-ui"/>
              </a:rPr>
              <a:t>Yes...</a:t>
            </a:r>
          </a:p>
          <a:p>
            <a:pPr lvl="1"/>
            <a:r>
              <a:rPr lang="en-US" sz="1800" dirty="0">
                <a:latin typeface="system-ui"/>
              </a:rPr>
              <a:t>When the high priest Menelaus leads Antiochus into the temple and he robs it later on in 2 </a:t>
            </a:r>
            <a:r>
              <a:rPr lang="en-US" sz="1800" dirty="0" err="1">
                <a:latin typeface="system-ui"/>
              </a:rPr>
              <a:t>Macc</a:t>
            </a:r>
            <a:r>
              <a:rPr lang="en-US" sz="1800" dirty="0">
                <a:latin typeface="system-ui"/>
              </a:rPr>
              <a:t> 5.</a:t>
            </a:r>
          </a:p>
          <a:p>
            <a:pPr lvl="1"/>
            <a:endParaRPr lang="en-US" sz="1800" dirty="0">
              <a:latin typeface="system-ui"/>
            </a:endParaRPr>
          </a:p>
          <a:p>
            <a:pPr lvl="1"/>
            <a:r>
              <a:rPr lang="en-US" sz="1800" dirty="0">
                <a:latin typeface="system-ui"/>
              </a:rPr>
              <a:t>How can this be?!</a:t>
            </a:r>
            <a:endParaRPr lang="en-US" sz="1800" dirty="0"/>
          </a:p>
        </p:txBody>
      </p:sp>
      <p:pic>
        <p:nvPicPr>
          <p:cNvPr id="1026" name="Picture 2" descr="Antiochus IV Epiphanes and the Beginning of the Rebellion - Reading Acts">
            <a:extLst>
              <a:ext uri="{FF2B5EF4-FFF2-40B4-BE49-F238E27FC236}">
                <a16:creationId xmlns:a16="http://schemas.microsoft.com/office/drawing/2014/main" id="{2324AC03-6E33-1A65-D3E7-66B305464F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07"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1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6A409-A571-F9ED-2F1E-EC727BE9F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1845B-95D5-DAED-F531-624423667B69}"/>
              </a:ext>
            </a:extLst>
          </p:cNvPr>
          <p:cNvSpPr>
            <a:spLocks noGrp="1"/>
          </p:cNvSpPr>
          <p:nvPr>
            <p:ph type="title"/>
          </p:nvPr>
        </p:nvSpPr>
        <p:spPr>
          <a:xfrm>
            <a:off x="572493" y="238539"/>
            <a:ext cx="11018520" cy="1434415"/>
          </a:xfrm>
        </p:spPr>
        <p:txBody>
          <a:bodyPr anchor="b">
            <a:normAutofit/>
          </a:bodyPr>
          <a:lstStyle/>
          <a:p>
            <a:r>
              <a:rPr lang="en-US" sz="5000"/>
              <a:t>So, How Can the Temple ever be Violated?</a:t>
            </a:r>
          </a:p>
        </p:txBody>
      </p:sp>
      <p:sp>
        <p:nvSpPr>
          <p:cNvPr id="3" name="Content Placeholder 2">
            <a:extLst>
              <a:ext uri="{FF2B5EF4-FFF2-40B4-BE49-F238E27FC236}">
                <a16:creationId xmlns:a16="http://schemas.microsoft.com/office/drawing/2014/main" id="{0B9295C0-06E7-0875-00BC-CF19DCC25290}"/>
              </a:ext>
            </a:extLst>
          </p:cNvPr>
          <p:cNvSpPr>
            <a:spLocks noGrp="1"/>
          </p:cNvSpPr>
          <p:nvPr>
            <p:ph idx="1"/>
          </p:nvPr>
        </p:nvSpPr>
        <p:spPr>
          <a:xfrm>
            <a:off x="572493" y="2071316"/>
            <a:ext cx="6713552" cy="4119172"/>
          </a:xfrm>
        </p:spPr>
        <p:txBody>
          <a:bodyPr anchor="t">
            <a:normAutofit/>
          </a:bodyPr>
          <a:lstStyle/>
          <a:p>
            <a:r>
              <a:rPr lang="en-US" sz="2200" b="0" i="0" dirty="0">
                <a:effectLst/>
                <a:latin typeface="system-ui"/>
              </a:rPr>
              <a:t>But if it had not happened that they were involved in many sins, this man would have been flogged and turned back from his rash act as soon as he came forward, just as </a:t>
            </a:r>
            <a:r>
              <a:rPr lang="en-US" sz="2200" b="0" i="0" dirty="0" err="1">
                <a:effectLst/>
                <a:latin typeface="system-ui"/>
              </a:rPr>
              <a:t>Heliodorus</a:t>
            </a:r>
            <a:r>
              <a:rPr lang="en-US" sz="2200" b="0" i="0" dirty="0">
                <a:effectLst/>
                <a:latin typeface="system-ui"/>
              </a:rPr>
              <a:t> had been, whom King </a:t>
            </a:r>
            <a:r>
              <a:rPr lang="en-US" sz="2200" b="0" i="0" dirty="0" err="1">
                <a:effectLst/>
                <a:latin typeface="system-ui"/>
              </a:rPr>
              <a:t>Seleucus</a:t>
            </a:r>
            <a:r>
              <a:rPr lang="en-US" sz="2200" b="0" i="0" dirty="0">
                <a:effectLst/>
                <a:latin typeface="system-ui"/>
              </a:rPr>
              <a:t> sent to inspect the treasury. </a:t>
            </a:r>
            <a:r>
              <a:rPr lang="en-US" sz="2200" b="1" i="0" baseline="30000" dirty="0">
                <a:effectLst/>
                <a:latin typeface="system-ui"/>
              </a:rPr>
              <a:t>19 </a:t>
            </a:r>
            <a:r>
              <a:rPr lang="en-US" sz="2200" b="0" i="1" u="sng" dirty="0">
                <a:effectLst/>
                <a:latin typeface="system-ui"/>
              </a:rPr>
              <a:t>But the Lord did not choose the nation for the sake of the holy place but the place for the sake of the nation.</a:t>
            </a:r>
            <a:r>
              <a:rPr lang="en-US" sz="2200" b="0" i="0" dirty="0">
                <a:effectLst/>
                <a:latin typeface="system-ui"/>
              </a:rPr>
              <a:t> </a:t>
            </a:r>
            <a:r>
              <a:rPr lang="en-US" sz="2200" b="1" i="0" baseline="30000" dirty="0">
                <a:effectLst/>
                <a:latin typeface="system-ui"/>
              </a:rPr>
              <a:t>20 </a:t>
            </a:r>
            <a:r>
              <a:rPr lang="en-US" sz="2200" b="0" i="0" dirty="0">
                <a:effectLst/>
                <a:latin typeface="system-ui"/>
              </a:rPr>
              <a:t>Therefore the place itself shared in the misfortunes that befell the nation and afterward participated in its benefits, and what was forsaken in the wrath of the Almighty was restored again in all its glory when the great Lord became reconciled. (</a:t>
            </a:r>
            <a:r>
              <a:rPr lang="en-US" sz="2200" dirty="0"/>
              <a:t>2 </a:t>
            </a:r>
            <a:r>
              <a:rPr lang="en-US" sz="2200" dirty="0" err="1"/>
              <a:t>Macc</a:t>
            </a:r>
            <a:r>
              <a:rPr lang="en-US" sz="2200" dirty="0"/>
              <a:t> 5:18-20)</a:t>
            </a:r>
          </a:p>
        </p:txBody>
      </p:sp>
      <p:pic>
        <p:nvPicPr>
          <p:cNvPr id="1026" name="Picture 2" descr="Antiochus IV Epiphanes and the Beginning of the Rebellion - Reading Acts">
            <a:extLst>
              <a:ext uri="{FF2B5EF4-FFF2-40B4-BE49-F238E27FC236}">
                <a16:creationId xmlns:a16="http://schemas.microsoft.com/office/drawing/2014/main" id="{FFA3BF7C-E388-256F-83F2-D65A39C640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07"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6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1277</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system-ui</vt:lpstr>
      <vt:lpstr>Wingdings</vt:lpstr>
      <vt:lpstr>Office Theme</vt:lpstr>
      <vt:lpstr>Is Jesus Violent? </vt:lpstr>
      <vt:lpstr>John 2:13-22 (NRSV)</vt:lpstr>
      <vt:lpstr>How is John’s Version Different?</vt:lpstr>
      <vt:lpstr>Clash of Holy and Profane</vt:lpstr>
      <vt:lpstr>Clash of Holy and Profane</vt:lpstr>
      <vt:lpstr>Heliodorus in the Temple (2 Macc 3)</vt:lpstr>
      <vt:lpstr>Heliodorus in the Temple (2 Macc 3)</vt:lpstr>
      <vt:lpstr>So, How Can the Temple ever be Violated?</vt:lpstr>
      <vt:lpstr>So, How Can the Temple ever be Violated?</vt:lpstr>
      <vt:lpstr>Clash of Holy and Profane</vt:lpstr>
      <vt:lpstr>What about John 2:13-22?</vt:lpstr>
      <vt:lpstr>But wait! </vt:lpstr>
      <vt:lpstr>So, is Jesus Violent?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Jesus Violent?</dc:title>
  <dc:creator>Myers, Alicia D</dc:creator>
  <cp:lastModifiedBy>Taxakis, Brooke</cp:lastModifiedBy>
  <cp:revision>9</cp:revision>
  <dcterms:created xsi:type="dcterms:W3CDTF">2024-02-06T15:56:50Z</dcterms:created>
  <dcterms:modified xsi:type="dcterms:W3CDTF">2024-02-08T17:58:39Z</dcterms:modified>
</cp:coreProperties>
</file>